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3"/>
  </p:notesMasterIdLst>
  <p:sldIdLst>
    <p:sldId id="256" r:id="rId4"/>
    <p:sldId id="261" r:id="rId5"/>
    <p:sldId id="265" r:id="rId6"/>
    <p:sldId id="302" r:id="rId7"/>
    <p:sldId id="301" r:id="rId8"/>
    <p:sldId id="304" r:id="rId9"/>
    <p:sldId id="303" r:id="rId10"/>
    <p:sldId id="327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8" r:id="rId33"/>
    <p:sldId id="329" r:id="rId34"/>
    <p:sldId id="331" r:id="rId35"/>
    <p:sldId id="333" r:id="rId36"/>
    <p:sldId id="334" r:id="rId37"/>
    <p:sldId id="335" r:id="rId38"/>
    <p:sldId id="336" r:id="rId39"/>
    <p:sldId id="338" r:id="rId40"/>
    <p:sldId id="342" r:id="rId41"/>
    <p:sldId id="262" r:id="rId4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444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7" autoAdjust="0"/>
    <p:restoredTop sz="94660"/>
  </p:normalViewPr>
  <p:slideViewPr>
    <p:cSldViewPr>
      <p:cViewPr varScale="1">
        <p:scale>
          <a:sx n="86" d="100"/>
          <a:sy n="86" d="100"/>
        </p:scale>
        <p:origin x="870" y="102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41DDF-B539-41B7-B413-D194DAF91783}" type="datetimeFigureOut">
              <a:rPr lang="en-GB" smtClean="0"/>
              <a:t>04/08/2020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DCE18-04D9-4729-BA1A-01B1137C0E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173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EDCE18-04D9-4729-BA1A-01B1137C0EA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5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04048" y="3003798"/>
            <a:ext cx="3888432" cy="11521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03900" y="4155926"/>
            <a:ext cx="3888432" cy="50405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OF YOUR PRESENTATION HERE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1952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0168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87924" y="1089585"/>
            <a:ext cx="1368152" cy="148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005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07704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1880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76056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99209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183385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67561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51737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509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57557" y="286543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72774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57557" y="2662807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42340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29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7677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784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60041"/>
            <a:ext cx="316835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360041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18176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056440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110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920899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3147814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90550" y="915566"/>
            <a:ext cx="3117354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19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39502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59832" y="2624708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16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9552" y="1131590"/>
            <a:ext cx="403244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9552" y="3291830"/>
            <a:ext cx="1656184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67744" y="3377692"/>
            <a:ext cx="2304256" cy="1354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646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644008" y="3060973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9900" y="3061296"/>
            <a:ext cx="4104000" cy="1728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03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9526" y="1183060"/>
            <a:ext cx="9153525" cy="3960440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8" y="777418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915566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51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748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3555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31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4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52750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881512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6763" y="2331939"/>
            <a:ext cx="2346784" cy="160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1127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955214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4860032" y="987574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090648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4860032" y="987574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59"/>
            <a:ext cx="3856106" cy="51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53958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79712" y="15395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0292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03418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8205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3764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3836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72" r:id="rId8"/>
    <p:sldLayoutId id="2147483676" r:id="rId9"/>
    <p:sldLayoutId id="2147483655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  <p:sldLayoutId id="2147483669" r:id="rId17"/>
    <p:sldLayoutId id="2147483675" r:id="rId18"/>
    <p:sldLayoutId id="2147483677" r:id="rId19"/>
    <p:sldLayoutId id="2147483656" r:id="rId20"/>
    <p:sldLayoutId id="2147483678" r:id="rId2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996915" y="1203598"/>
            <a:ext cx="4035944" cy="2448272"/>
          </a:xfrm>
        </p:spPr>
        <p:txBody>
          <a:bodyPr/>
          <a:lstStyle/>
          <a:p>
            <a:r>
              <a:rPr lang="en-US" altLang="ko-KR" sz="3200" dirty="0" err="1" smtClean="0">
                <a:ea typeface="맑은 고딕" pitchFamily="50" charset="-127"/>
              </a:rPr>
              <a:t>Perancangan</a:t>
            </a:r>
            <a:r>
              <a:rPr lang="en-US" altLang="ko-KR" sz="3200" dirty="0" smtClean="0">
                <a:ea typeface="맑은 고딕" pitchFamily="50" charset="-127"/>
              </a:rPr>
              <a:t> </a:t>
            </a:r>
            <a:r>
              <a:rPr lang="en-US" altLang="ko-KR" sz="3200" dirty="0" err="1" smtClean="0">
                <a:ea typeface="맑은 고딕" pitchFamily="50" charset="-127"/>
              </a:rPr>
              <a:t>Aplikasi</a:t>
            </a:r>
            <a:r>
              <a:rPr lang="en-US" altLang="ko-KR" sz="3200" dirty="0" smtClean="0">
                <a:ea typeface="맑은 고딕" pitchFamily="50" charset="-127"/>
              </a:rPr>
              <a:t> </a:t>
            </a:r>
            <a:r>
              <a:rPr lang="en-US" altLang="ko-KR" sz="3200" dirty="0" err="1" smtClean="0">
                <a:ea typeface="맑은 고딕" pitchFamily="50" charset="-127"/>
              </a:rPr>
              <a:t>Sistem</a:t>
            </a:r>
            <a:r>
              <a:rPr lang="en-US" altLang="ko-KR" sz="3200" dirty="0" smtClean="0">
                <a:ea typeface="맑은 고딕" pitchFamily="50" charset="-127"/>
              </a:rPr>
              <a:t> </a:t>
            </a:r>
            <a:r>
              <a:rPr lang="en-US" altLang="ko-KR" sz="3200" dirty="0" err="1" smtClean="0">
                <a:ea typeface="맑은 고딕" pitchFamily="50" charset="-127"/>
              </a:rPr>
              <a:t>Penjualan</a:t>
            </a:r>
            <a:r>
              <a:rPr lang="en-US" altLang="ko-KR" sz="3200" dirty="0" smtClean="0">
                <a:ea typeface="맑은 고딕" pitchFamily="50" charset="-127"/>
              </a:rPr>
              <a:t> </a:t>
            </a:r>
            <a:r>
              <a:rPr lang="en-US" altLang="ko-KR" sz="3200" dirty="0" err="1" smtClean="0">
                <a:ea typeface="맑은 고딕" pitchFamily="50" charset="-127"/>
              </a:rPr>
              <a:t>Bakso</a:t>
            </a:r>
            <a:r>
              <a:rPr lang="en-US" altLang="ko-KR" sz="3200" dirty="0" smtClean="0">
                <a:ea typeface="맑은 고딕" pitchFamily="50" charset="-127"/>
              </a:rPr>
              <a:t> </a:t>
            </a:r>
            <a:r>
              <a:rPr lang="en-US" altLang="ko-KR" sz="3200" dirty="0" err="1" smtClean="0">
                <a:ea typeface="맑은 고딕" pitchFamily="50" charset="-127"/>
              </a:rPr>
              <a:t>Cinta</a:t>
            </a:r>
            <a:r>
              <a:rPr lang="en-US" altLang="ko-KR" sz="3200" dirty="0" smtClean="0">
                <a:ea typeface="맑은 고딕" pitchFamily="50" charset="-127"/>
              </a:rPr>
              <a:t> </a:t>
            </a:r>
            <a:r>
              <a:rPr lang="en-US" altLang="ko-KR" sz="3200" dirty="0" err="1" smtClean="0">
                <a:ea typeface="맑은 고딕" pitchFamily="50" charset="-127"/>
              </a:rPr>
              <a:t>Menggunakan</a:t>
            </a:r>
            <a:r>
              <a:rPr lang="en-US" altLang="ko-KR" sz="3200" dirty="0" smtClean="0">
                <a:ea typeface="맑은 고딕" pitchFamily="50" charset="-127"/>
              </a:rPr>
              <a:t> Visual FoxPro 9.0</a:t>
            </a:r>
            <a:endParaRPr lang="en-US" altLang="ko-KR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070671" y="4155926"/>
            <a:ext cx="3888432" cy="504056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800" b="1" dirty="0" smtClean="0"/>
              <a:t>Muhammad </a:t>
            </a:r>
            <a:r>
              <a:rPr lang="en-US" altLang="ko-KR" sz="1800" b="1" dirty="0" err="1" smtClean="0"/>
              <a:t>Ihsan</a:t>
            </a:r>
            <a:r>
              <a:rPr lang="en-US" altLang="ko-KR" sz="1800" b="1" dirty="0" smtClean="0"/>
              <a:t> </a:t>
            </a:r>
            <a:r>
              <a:rPr lang="en-US" altLang="ko-KR" sz="1800" b="1" dirty="0" err="1" smtClean="0"/>
              <a:t>Basuki</a:t>
            </a:r>
            <a:endParaRPr lang="en-US" altLang="ko-KR" sz="1800" b="1" dirty="0"/>
          </a:p>
          <a:p>
            <a:pPr algn="ctr" defTabSz="539750">
              <a:spcBef>
                <a:spcPts val="0"/>
              </a:spcBef>
              <a:defRPr/>
            </a:pPr>
            <a:r>
              <a:rPr lang="en-US" altLang="ko-KR" sz="1800" b="1" dirty="0" smtClean="0"/>
              <a:t>		10415097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0"/>
            <a:ext cx="3168352" cy="5143500"/>
          </a:xfrm>
        </p:spPr>
        <p:txBody>
          <a:bodyPr/>
          <a:lstStyle/>
          <a:p>
            <a:r>
              <a:rPr lang="en-US" altLang="ko-KR" sz="4800" dirty="0" smtClean="0"/>
              <a:t>Flowchart</a:t>
            </a:r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383691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Form Login</a:t>
            </a:r>
            <a:endParaRPr lang="ko-KR" altLang="en-US" dirty="0"/>
          </a:p>
        </p:txBody>
      </p:sp>
      <p:pic>
        <p:nvPicPr>
          <p:cNvPr id="30" name="Picture 29" descr="F:\KKP 23022019\Flowchart\Flowchart Logi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885" y="775815"/>
            <a:ext cx="4608230" cy="41721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25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Form Admin</a:t>
            </a:r>
            <a:endParaRPr lang="ko-KR" altLang="en-US" dirty="0"/>
          </a:p>
        </p:txBody>
      </p:sp>
      <p:pic>
        <p:nvPicPr>
          <p:cNvPr id="5" name="Picture 4" descr="F:\KKP 23022019\Flowchart\Flowchart Setlap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82"/>
          <a:stretch/>
        </p:blipFill>
        <p:spPr bwMode="auto">
          <a:xfrm>
            <a:off x="2376056" y="843558"/>
            <a:ext cx="4391888" cy="41090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090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Form </a:t>
            </a:r>
            <a:r>
              <a:rPr lang="en-US" altLang="ko-KR" dirty="0" err="1" smtClean="0"/>
              <a:t>Kasir</a:t>
            </a:r>
            <a:endParaRPr lang="ko-KR" altLang="en-US" dirty="0"/>
          </a:p>
        </p:txBody>
      </p:sp>
      <p:pic>
        <p:nvPicPr>
          <p:cNvPr id="4" name="Picture 3" descr="F:\KKP 23022019\Flowchart\Flowchart Setlap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12" t="8041" b="3004"/>
          <a:stretch/>
        </p:blipFill>
        <p:spPr bwMode="auto">
          <a:xfrm>
            <a:off x="2980159" y="730022"/>
            <a:ext cx="3183682" cy="42654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7134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Form </a:t>
            </a:r>
            <a:r>
              <a:rPr lang="en-US" altLang="ko-KR" dirty="0" err="1" smtClean="0"/>
              <a:t>Laporan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Transaksi</a:t>
            </a:r>
            <a:endParaRPr lang="ko-KR" altLang="en-US" dirty="0"/>
          </a:p>
        </p:txBody>
      </p:sp>
      <p:pic>
        <p:nvPicPr>
          <p:cNvPr id="5" name="Picture 4" descr="F:\KKP 23022019\Flowchart\Flowchart Pengaturan Transaksi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2" y="843558"/>
            <a:ext cx="5039995" cy="2820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850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Form </a:t>
            </a:r>
            <a:r>
              <a:rPr lang="en-US" altLang="ko-KR" dirty="0" err="1" smtClean="0"/>
              <a:t>Pengaturan</a:t>
            </a:r>
            <a:r>
              <a:rPr lang="en-US" altLang="ko-KR" dirty="0" smtClean="0"/>
              <a:t> Menu</a:t>
            </a:r>
            <a:endParaRPr lang="ko-KR" altLang="en-US" dirty="0"/>
          </a:p>
        </p:txBody>
      </p:sp>
      <p:pic>
        <p:nvPicPr>
          <p:cNvPr id="4" name="Picture 3" descr="F:\KKP 23022019\Flowchart\Flowchart Pengaturan Menu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730022"/>
            <a:ext cx="2916183" cy="4178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344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Form </a:t>
            </a:r>
            <a:r>
              <a:rPr lang="en-US" altLang="ko-KR" dirty="0" err="1" smtClean="0"/>
              <a:t>Pengaturan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Akun</a:t>
            </a:r>
            <a:endParaRPr lang="ko-KR" altLang="en-US" dirty="0"/>
          </a:p>
        </p:txBody>
      </p:sp>
      <p:pic>
        <p:nvPicPr>
          <p:cNvPr id="5" name="Picture 4" descr="F:\KKP 23022019\Flowchart\Flowchart Pengaturan Aku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910" y="843558"/>
            <a:ext cx="2880179" cy="41273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0215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Form </a:t>
            </a:r>
            <a:r>
              <a:rPr lang="en-US" altLang="ko-KR" dirty="0" err="1" smtClean="0"/>
              <a:t>Pengaturan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Laporan</a:t>
            </a:r>
            <a:endParaRPr lang="ko-KR" altLang="en-US" dirty="0"/>
          </a:p>
        </p:txBody>
      </p:sp>
      <p:pic>
        <p:nvPicPr>
          <p:cNvPr id="4" name="Picture 3" descr="F:\KKP 23022019\Flowchart\Flowchart Pengaturan Lapora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2" y="730832"/>
            <a:ext cx="5039995" cy="3915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968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Form </a:t>
            </a:r>
            <a:r>
              <a:rPr lang="en-US" altLang="ko-KR" dirty="0" err="1" smtClean="0"/>
              <a:t>Transaksi</a:t>
            </a:r>
            <a:endParaRPr lang="ko-KR" altLang="en-US" dirty="0"/>
          </a:p>
        </p:txBody>
      </p:sp>
      <p:pic>
        <p:nvPicPr>
          <p:cNvPr id="5" name="Picture 4" descr="F:\KKP 23022019\Flowchart\Flowchart Transaksi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893" y="730022"/>
            <a:ext cx="4464214" cy="42144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706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Form </a:t>
            </a:r>
            <a:r>
              <a:rPr lang="en-US" altLang="ko-KR" dirty="0" err="1" smtClean="0"/>
              <a:t>Pembayaran</a:t>
            </a:r>
            <a:endParaRPr lang="ko-KR" altLang="en-US" dirty="0"/>
          </a:p>
        </p:txBody>
      </p:sp>
      <p:pic>
        <p:nvPicPr>
          <p:cNvPr id="4" name="Picture 3" descr="F:\KKP 23022019\Flowchart\Pembayaran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002" y="894715"/>
            <a:ext cx="5039995" cy="3354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34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373518" y="4240"/>
            <a:ext cx="511155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err="1" smtClean="0">
                <a:solidFill>
                  <a:schemeClr val="accent2"/>
                </a:solidFill>
                <a:cs typeface="Arial" pitchFamily="34" charset="0"/>
              </a:rPr>
              <a:t>Pokok</a:t>
            </a:r>
            <a:r>
              <a:rPr lang="en-US" sz="3600" dirty="0" smtClean="0">
                <a:solidFill>
                  <a:schemeClr val="accent2"/>
                </a:solidFill>
                <a:cs typeface="Arial" pitchFamily="34" charset="0"/>
              </a:rPr>
              <a:t> </a:t>
            </a:r>
            <a:r>
              <a:rPr lang="en-US" sz="3600" dirty="0" err="1" smtClean="0">
                <a:solidFill>
                  <a:schemeClr val="accent2"/>
                </a:solidFill>
                <a:cs typeface="Arial" pitchFamily="34" charset="0"/>
              </a:rPr>
              <a:t>Pembahasan</a:t>
            </a:r>
            <a:endParaRPr lang="en-US" sz="36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707904" y="699542"/>
            <a:ext cx="5297887" cy="751581"/>
            <a:chOff x="3414539" y="1203598"/>
            <a:chExt cx="5328592" cy="755937"/>
          </a:xfrm>
        </p:grpSpPr>
        <p:grpSp>
          <p:nvGrpSpPr>
            <p:cNvPr id="13" name="Group 12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3349641" y="1563638"/>
            <a:ext cx="5297887" cy="751581"/>
            <a:chOff x="3414539" y="1203598"/>
            <a:chExt cx="5328592" cy="755937"/>
          </a:xfrm>
        </p:grpSpPr>
        <p:grpSp>
          <p:nvGrpSpPr>
            <p:cNvPr id="19" name="Group 18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23" name="Rectangle 22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2991379" y="2427734"/>
            <a:ext cx="5297887" cy="751581"/>
            <a:chOff x="3414539" y="1203598"/>
            <a:chExt cx="5328592" cy="755937"/>
          </a:xfrm>
        </p:grpSpPr>
        <p:grpSp>
          <p:nvGrpSpPr>
            <p:cNvPr id="27" name="Group 26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1" name="Rectangle 30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2633117" y="3291830"/>
            <a:ext cx="5297887" cy="751581"/>
            <a:chOff x="3414539" y="1203598"/>
            <a:chExt cx="5328592" cy="755937"/>
          </a:xfrm>
        </p:grpSpPr>
        <p:grpSp>
          <p:nvGrpSpPr>
            <p:cNvPr id="35" name="Group 34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9" name="Rectangle 38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Isosceles Triangle 40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923278" y="756710"/>
            <a:ext cx="605019" cy="459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70286" y="1620806"/>
            <a:ext cx="605019" cy="459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17295" y="2498289"/>
            <a:ext cx="605019" cy="459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64304" y="3348998"/>
            <a:ext cx="605019" cy="459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669943" y="898465"/>
            <a:ext cx="3957323" cy="531609"/>
            <a:chOff x="4374890" y="1383471"/>
            <a:chExt cx="3980259" cy="534690"/>
          </a:xfrm>
        </p:grpSpPr>
        <p:sp>
          <p:nvSpPr>
            <p:cNvPr id="46" name="TextBox 45"/>
            <p:cNvSpPr txBox="1"/>
            <p:nvPr/>
          </p:nvSpPr>
          <p:spPr>
            <a:xfrm>
              <a:off x="4374890" y="1641162"/>
              <a:ext cx="3667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Menjelaskan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keadaan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sedang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terjadi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93655" y="1383471"/>
              <a:ext cx="38614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Latar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Belakang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283968" y="1765833"/>
            <a:ext cx="4402976" cy="533205"/>
            <a:chOff x="4342029" y="1383471"/>
            <a:chExt cx="4428495" cy="536296"/>
          </a:xfrm>
        </p:grpSpPr>
        <p:sp>
          <p:nvSpPr>
            <p:cNvPr id="50" name="TextBox 49"/>
            <p:cNvSpPr txBox="1"/>
            <p:nvPr/>
          </p:nvSpPr>
          <p:spPr>
            <a:xfrm>
              <a:off x="4342029" y="1641162"/>
              <a:ext cx="4428495" cy="278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Menguraikan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Masalah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Batasan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Masalah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yang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idapat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486880" y="1383471"/>
              <a:ext cx="38664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Masalah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dan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Batasan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Masalah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922659" y="2633205"/>
            <a:ext cx="3994442" cy="531609"/>
            <a:chOff x="4333980" y="1383471"/>
            <a:chExt cx="4017593" cy="534690"/>
          </a:xfrm>
        </p:grpSpPr>
        <p:sp>
          <p:nvSpPr>
            <p:cNvPr id="53" name="TextBox 52"/>
            <p:cNvSpPr txBox="1"/>
            <p:nvPr/>
          </p:nvSpPr>
          <p:spPr>
            <a:xfrm>
              <a:off x="4333980" y="1641162"/>
              <a:ext cx="36409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Menjelaskan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Tujuan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dalam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penelitian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480107" y="1383471"/>
              <a:ext cx="38714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Tujuan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Penelitan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564397" y="3480299"/>
            <a:ext cx="4366608" cy="533206"/>
            <a:chOff x="4328993" y="1383471"/>
            <a:chExt cx="4391915" cy="536297"/>
          </a:xfrm>
        </p:grpSpPr>
        <p:sp>
          <p:nvSpPr>
            <p:cNvPr id="56" name="TextBox 55"/>
            <p:cNvSpPr txBox="1"/>
            <p:nvPr/>
          </p:nvSpPr>
          <p:spPr>
            <a:xfrm>
              <a:off x="4328993" y="1641163"/>
              <a:ext cx="4391915" cy="2786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Menjelaskan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hasil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analisa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masalah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pembahasan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masalah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473332" y="1383471"/>
              <a:ext cx="3911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Analisa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dan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Pembahasan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2298449" y="4155926"/>
            <a:ext cx="5297887" cy="751581"/>
            <a:chOff x="3414539" y="1203598"/>
            <a:chExt cx="5328592" cy="755937"/>
          </a:xfrm>
        </p:grpSpPr>
        <p:grpSp>
          <p:nvGrpSpPr>
            <p:cNvPr id="71" name="Group 70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75" name="Rectangle 74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Isosceles Triangle 75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Isosceles Triangle 76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73" name="Rectangle 72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Isosceles Triangle 73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8" name="TextBox 77"/>
          <p:cNvSpPr txBox="1"/>
          <p:nvPr/>
        </p:nvSpPr>
        <p:spPr>
          <a:xfrm>
            <a:off x="2529636" y="4213094"/>
            <a:ext cx="605019" cy="459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3217295" y="4364671"/>
            <a:ext cx="3984684" cy="531609"/>
            <a:chOff x="4316487" y="1383471"/>
            <a:chExt cx="4007778" cy="534690"/>
          </a:xfrm>
        </p:grpSpPr>
        <p:sp>
          <p:nvSpPr>
            <p:cNvPr id="80" name="TextBox 79"/>
            <p:cNvSpPr txBox="1"/>
            <p:nvPr/>
          </p:nvSpPr>
          <p:spPr>
            <a:xfrm>
              <a:off x="4316487" y="1641162"/>
              <a:ext cx="36584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Menguraikan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hasil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dari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penelitian</a:t>
              </a:r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ini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447813" y="1383471"/>
              <a:ext cx="38764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Simpulan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0"/>
            <a:ext cx="3168352" cy="5143500"/>
          </a:xfrm>
        </p:spPr>
        <p:txBody>
          <a:bodyPr/>
          <a:lstStyle/>
          <a:p>
            <a:r>
              <a:rPr lang="en-US" altLang="ko-KR" sz="4800" dirty="0" smtClean="0"/>
              <a:t>Data Flow Diagram</a:t>
            </a:r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27858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Diagram </a:t>
            </a:r>
            <a:r>
              <a:rPr lang="en-US" altLang="ko-KR" dirty="0" err="1" smtClean="0"/>
              <a:t>Konteks</a:t>
            </a:r>
            <a:endParaRPr lang="ko-KR" altLang="en-US" dirty="0"/>
          </a:p>
        </p:txBody>
      </p:sp>
      <p:pic>
        <p:nvPicPr>
          <p:cNvPr id="5" name="Picture 4" descr="C:\Users\ZIYAN\Downloads\Diagram Konteks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" t="13889" r="3572" b="14583"/>
          <a:stretch/>
        </p:blipFill>
        <p:spPr bwMode="auto">
          <a:xfrm>
            <a:off x="2347912" y="2211710"/>
            <a:ext cx="4448175" cy="9810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1932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Diagram Level 0</a:t>
            </a:r>
            <a:endParaRPr lang="ko-KR" altLang="en-US" dirty="0"/>
          </a:p>
        </p:txBody>
      </p:sp>
      <p:pic>
        <p:nvPicPr>
          <p:cNvPr id="4" name="Picture 3" descr="C:\Users\ZIYAN\Downloads\DFD Level 0(8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7851"/>
          <a:stretch/>
        </p:blipFill>
        <p:spPr bwMode="auto">
          <a:xfrm>
            <a:off x="2052320" y="1131590"/>
            <a:ext cx="5039360" cy="34575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9619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0"/>
            <a:ext cx="3168352" cy="5143500"/>
          </a:xfrm>
        </p:spPr>
        <p:txBody>
          <a:bodyPr/>
          <a:lstStyle/>
          <a:p>
            <a:r>
              <a:rPr lang="en-US" altLang="ko-KR" sz="4200" dirty="0" smtClean="0"/>
              <a:t>Entity Data Relationship</a:t>
            </a:r>
            <a:endParaRPr lang="en-US" altLang="ko-KR" sz="4200" dirty="0"/>
          </a:p>
        </p:txBody>
      </p:sp>
    </p:spTree>
    <p:extLst>
      <p:ext uri="{BB962C8B-B14F-4D97-AF65-F5344CB8AC3E}">
        <p14:creationId xmlns:p14="http://schemas.microsoft.com/office/powerpoint/2010/main" val="61484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Entity Data Relationship</a:t>
            </a:r>
            <a:endParaRPr lang="ko-KR" altLang="en-US" dirty="0"/>
          </a:p>
        </p:txBody>
      </p:sp>
      <p:pic>
        <p:nvPicPr>
          <p:cNvPr id="5" name="Picture 4" descr="F:\Ihsan\referensi kkp_2\KKP stuff\kkp2\kkp\KKP 07092018\ERD\ER-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98" y="915566"/>
            <a:ext cx="3096203" cy="40059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467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0"/>
            <a:ext cx="3168352" cy="5143500"/>
          </a:xfrm>
        </p:spPr>
        <p:txBody>
          <a:bodyPr/>
          <a:lstStyle/>
          <a:p>
            <a:r>
              <a:rPr lang="en-US" altLang="ko-KR" sz="4400" dirty="0" err="1" smtClean="0"/>
              <a:t>Normalisasi</a:t>
            </a:r>
            <a:endParaRPr lang="en-US" altLang="ko-KR" sz="4400" dirty="0"/>
          </a:p>
        </p:txBody>
      </p:sp>
    </p:spTree>
    <p:extLst>
      <p:ext uri="{BB962C8B-B14F-4D97-AF65-F5344CB8AC3E}">
        <p14:creationId xmlns:p14="http://schemas.microsoft.com/office/powerpoint/2010/main" val="38579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Unnormalized</a:t>
            </a:r>
            <a:r>
              <a:rPr lang="en-US" altLang="ko-KR" dirty="0" smtClean="0"/>
              <a:t> Form (UNF)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2137" t="25391" r="19562" b="17516"/>
          <a:stretch/>
        </p:blipFill>
        <p:spPr>
          <a:xfrm>
            <a:off x="4031939" y="843558"/>
            <a:ext cx="1080121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5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First Normal Form (1NF)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2137" t="25391" r="10707" b="17516"/>
          <a:stretch/>
        </p:blipFill>
        <p:spPr>
          <a:xfrm>
            <a:off x="3455875" y="730022"/>
            <a:ext cx="2232249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8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Second Normal Form (2NF)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1068" t="23422" r="7940" b="12595"/>
          <a:stretch/>
        </p:blipFill>
        <p:spPr>
          <a:xfrm>
            <a:off x="2735796" y="730022"/>
            <a:ext cx="3672407" cy="426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4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Third Normal Form (3NF)</a:t>
            </a:r>
            <a:endParaRPr lang="ko-KR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0515" t="22438" r="6279" b="13579"/>
          <a:stretch/>
        </p:blipFill>
        <p:spPr>
          <a:xfrm>
            <a:off x="2591779" y="730022"/>
            <a:ext cx="3960441" cy="429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4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Latar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Belakang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85948" y="843558"/>
            <a:ext cx="61864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Bakso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cinta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merupakan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salah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satu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badan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usaha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mekanisme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transaksi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dijalankan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masih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bersifat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tradisional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, di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mana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pembeli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membayar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sejumlah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uang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dan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mendapatkan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bukti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pembayaran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berupa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nota yang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ditulis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tangan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oleh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kasir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.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Laporan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penjualan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dibuat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juga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masih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menggunakan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metode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tulis</a:t>
            </a:r>
            <a:r>
              <a:rPr lang="en-US" altLang="ko-KR" sz="26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600" dirty="0" err="1" smtClean="0">
                <a:solidFill>
                  <a:schemeClr val="bg1"/>
                </a:solidFill>
                <a:cs typeface="Arial" pitchFamily="34" charset="0"/>
              </a:rPr>
              <a:t>tangan</a:t>
            </a:r>
            <a:r>
              <a:rPr lang="en-US" altLang="ko-KR" sz="2600" dirty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2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57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0"/>
            <a:ext cx="3168352" cy="5143500"/>
          </a:xfrm>
        </p:spPr>
        <p:txBody>
          <a:bodyPr/>
          <a:lstStyle/>
          <a:p>
            <a:r>
              <a:rPr lang="en-US" altLang="ko-KR" sz="4400" dirty="0" err="1" smtClean="0"/>
              <a:t>Uji</a:t>
            </a:r>
            <a:r>
              <a:rPr lang="en-US" altLang="ko-KR" sz="4400" dirty="0" smtClean="0"/>
              <a:t> </a:t>
            </a:r>
            <a:r>
              <a:rPr lang="en-US" altLang="ko-KR" sz="4400" dirty="0" err="1" smtClean="0"/>
              <a:t>Coba</a:t>
            </a:r>
            <a:endParaRPr lang="en-US" altLang="ko-KR" sz="4400" dirty="0"/>
          </a:p>
        </p:txBody>
      </p:sp>
    </p:spTree>
    <p:extLst>
      <p:ext uri="{BB962C8B-B14F-4D97-AF65-F5344CB8AC3E}">
        <p14:creationId xmlns:p14="http://schemas.microsoft.com/office/powerpoint/2010/main" val="403701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Form Login</a:t>
            </a:r>
            <a:endParaRPr lang="ko-KR" altLang="en-US" dirty="0"/>
          </a:p>
        </p:txBody>
      </p:sp>
      <p:pic>
        <p:nvPicPr>
          <p:cNvPr id="4" name="Picture 3" descr="C:\Users\ZIYAN\Documents\ShareX\Screenshots\2019-07\2019-07-29_10-40-46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1"/>
          <a:stretch/>
        </p:blipFill>
        <p:spPr bwMode="auto">
          <a:xfrm>
            <a:off x="395536" y="1635646"/>
            <a:ext cx="3815507" cy="29139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4572000" y="851217"/>
            <a:ext cx="0" cy="40069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6557" y="916049"/>
            <a:ext cx="3804486" cy="576064"/>
          </a:xfrm>
        </p:spPr>
        <p:txBody>
          <a:bodyPr/>
          <a:lstStyle/>
          <a:p>
            <a:r>
              <a:rPr lang="en-US" altLang="ko-KR" sz="2500" dirty="0" smtClean="0"/>
              <a:t>Login Admin</a:t>
            </a:r>
            <a:endParaRPr lang="ko-KR" altLang="en-US" sz="2500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932040" y="916049"/>
            <a:ext cx="3804486" cy="576064"/>
          </a:xfrm>
        </p:spPr>
        <p:txBody>
          <a:bodyPr/>
          <a:lstStyle/>
          <a:p>
            <a:r>
              <a:rPr lang="en-US" altLang="ko-KR" sz="2500" dirty="0" smtClean="0"/>
              <a:t>Login </a:t>
            </a:r>
            <a:r>
              <a:rPr lang="en-US" altLang="ko-KR" sz="2500" dirty="0" err="1" smtClean="0"/>
              <a:t>Kasir</a:t>
            </a:r>
            <a:endParaRPr lang="ko-KR" altLang="en-US" sz="2500" dirty="0"/>
          </a:p>
        </p:txBody>
      </p:sp>
      <p:pic>
        <p:nvPicPr>
          <p:cNvPr id="9" name="Picture 8" descr="C:\Users\ZIYAN\Documents\ShareX\Screenshots\2019-07\2019-07-29_10-40-57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"/>
          <a:stretch/>
        </p:blipFill>
        <p:spPr bwMode="auto">
          <a:xfrm>
            <a:off x="4904010" y="1629901"/>
            <a:ext cx="3832516" cy="29196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8242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Form </a:t>
            </a:r>
            <a:r>
              <a:rPr lang="en-US" altLang="ko-KR" dirty="0" err="1" smtClean="0"/>
              <a:t>Laporan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Transaksi</a:t>
            </a:r>
            <a:endParaRPr lang="ko-KR" altLang="en-US" dirty="0"/>
          </a:p>
        </p:txBody>
      </p:sp>
      <p:pic>
        <p:nvPicPr>
          <p:cNvPr id="6" name="Picture 5" descr="C:\Users\ZIYAN\Documents\ShareX\Screenshots\2019-07\bakso_2019-07-29_11-44-2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60043"/>
            <a:ext cx="3815507" cy="30509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/>
          <p:cNvCxnSpPr/>
          <p:nvPr/>
        </p:nvCxnSpPr>
        <p:spPr>
          <a:xfrm>
            <a:off x="4572000" y="851217"/>
            <a:ext cx="0" cy="40069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7" descr="C:\Users\ZIYAN\Documents\ShareX\Screenshots\2019-07\bakso_2019-07-29_12-02-48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958" y="1560043"/>
            <a:ext cx="3815507" cy="305096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6557" y="851217"/>
            <a:ext cx="3804486" cy="576064"/>
          </a:xfrm>
        </p:spPr>
        <p:txBody>
          <a:bodyPr/>
          <a:lstStyle/>
          <a:p>
            <a:r>
              <a:rPr lang="en-US" altLang="ko-KR" sz="2500" dirty="0" err="1" smtClean="0"/>
              <a:t>Pencarian</a:t>
            </a:r>
            <a:r>
              <a:rPr lang="en-US" altLang="ko-KR" sz="2500" dirty="0" smtClean="0"/>
              <a:t> ID </a:t>
            </a:r>
            <a:r>
              <a:rPr lang="en-US" altLang="ko-KR" sz="2500" dirty="0" err="1" smtClean="0"/>
              <a:t>Transaksi</a:t>
            </a:r>
            <a:endParaRPr lang="ko-KR" altLang="en-US" sz="2500" dirty="0"/>
          </a:p>
        </p:txBody>
      </p:sp>
      <p:sp>
        <p:nvSpPr>
          <p:cNvPr id="1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932958" y="851217"/>
            <a:ext cx="3804486" cy="576064"/>
          </a:xfrm>
        </p:spPr>
        <p:txBody>
          <a:bodyPr/>
          <a:lstStyle/>
          <a:p>
            <a:r>
              <a:rPr lang="en-US" altLang="ko-KR" sz="2500" dirty="0" err="1" smtClean="0"/>
              <a:t>Pencarian</a:t>
            </a:r>
            <a:r>
              <a:rPr lang="en-US" altLang="ko-KR" sz="2500" dirty="0" smtClean="0"/>
              <a:t> </a:t>
            </a:r>
            <a:r>
              <a:rPr lang="en-US" altLang="ko-KR" sz="2500" dirty="0" err="1" smtClean="0"/>
              <a:t>Nama</a:t>
            </a:r>
            <a:r>
              <a:rPr lang="en-US" altLang="ko-KR" sz="2500" dirty="0" smtClean="0"/>
              <a:t> </a:t>
            </a:r>
            <a:r>
              <a:rPr lang="en-US" altLang="ko-KR" sz="2500" dirty="0" err="1" smtClean="0"/>
              <a:t>Kasir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44947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Form </a:t>
            </a:r>
            <a:r>
              <a:rPr lang="en-US" altLang="ko-KR" dirty="0" err="1" smtClean="0"/>
              <a:t>Pengaturan</a:t>
            </a:r>
            <a:r>
              <a:rPr lang="en-US" altLang="ko-KR" dirty="0" smtClean="0"/>
              <a:t> Menu</a:t>
            </a:r>
            <a:endParaRPr lang="ko-KR" altLang="en-US" dirty="0"/>
          </a:p>
        </p:txBody>
      </p:sp>
      <p:pic>
        <p:nvPicPr>
          <p:cNvPr id="6" name="Picture 5" descr="C:\Users\ZIYAN\Documents\ShareX\Screenshots\2019-07\2019-07-30_14-38-35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8"/>
          <a:stretch/>
        </p:blipFill>
        <p:spPr bwMode="auto">
          <a:xfrm>
            <a:off x="395536" y="1560043"/>
            <a:ext cx="3815507" cy="290649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6557" y="851217"/>
            <a:ext cx="3804486" cy="576064"/>
          </a:xfrm>
        </p:spPr>
        <p:txBody>
          <a:bodyPr/>
          <a:lstStyle/>
          <a:p>
            <a:r>
              <a:rPr lang="en-US" altLang="ko-KR" sz="2500" dirty="0" smtClean="0"/>
              <a:t>Data </a:t>
            </a:r>
            <a:r>
              <a:rPr lang="en-US" altLang="ko-KR" sz="2500" dirty="0" err="1" smtClean="0"/>
              <a:t>Berhasil</a:t>
            </a:r>
            <a:r>
              <a:rPr lang="en-US" altLang="ko-KR" sz="2500" dirty="0" smtClean="0"/>
              <a:t> </a:t>
            </a:r>
            <a:r>
              <a:rPr lang="en-US" altLang="ko-KR" sz="2500" dirty="0" err="1" smtClean="0"/>
              <a:t>Tersimpan</a:t>
            </a:r>
            <a:endParaRPr lang="ko-KR" altLang="en-US" sz="25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572000" y="851217"/>
            <a:ext cx="0" cy="40069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932958" y="851217"/>
            <a:ext cx="3804486" cy="576064"/>
          </a:xfrm>
        </p:spPr>
        <p:txBody>
          <a:bodyPr/>
          <a:lstStyle/>
          <a:p>
            <a:r>
              <a:rPr lang="en-US" altLang="ko-KR" sz="2500" dirty="0" err="1" smtClean="0"/>
              <a:t>Tersimpan</a:t>
            </a:r>
            <a:r>
              <a:rPr lang="en-US" altLang="ko-KR" sz="2500" dirty="0" smtClean="0"/>
              <a:t> </a:t>
            </a:r>
            <a:r>
              <a:rPr lang="en-US" altLang="ko-KR" sz="2500" dirty="0" err="1"/>
              <a:t>K</a:t>
            </a:r>
            <a:r>
              <a:rPr lang="en-US" altLang="ko-KR" sz="2500" dirty="0" err="1" smtClean="0"/>
              <a:t>e</a:t>
            </a:r>
            <a:r>
              <a:rPr lang="en-US" altLang="ko-KR" sz="2500" dirty="0" smtClean="0"/>
              <a:t> Database</a:t>
            </a:r>
            <a:endParaRPr lang="ko-KR" altLang="en-US" sz="2500" dirty="0"/>
          </a:p>
        </p:txBody>
      </p:sp>
      <p:pic>
        <p:nvPicPr>
          <p:cNvPr id="16" name="Picture 15" descr="C:\Users\ZIYAN\Documents\ShareX\Screenshots\2019-07\bakso_2019-07-30_14-38-42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892" y="1563793"/>
            <a:ext cx="3669191" cy="29339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91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Form </a:t>
            </a:r>
            <a:r>
              <a:rPr lang="en-US" altLang="ko-KR" dirty="0" err="1" smtClean="0"/>
              <a:t>Pengaturan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Akun</a:t>
            </a:r>
            <a:endParaRPr lang="ko-KR" altLang="en-US" dirty="0"/>
          </a:p>
        </p:txBody>
      </p:sp>
      <p:pic>
        <p:nvPicPr>
          <p:cNvPr id="8" name="Picture 7" descr="C:\Users\ZIYAN\Documents\ShareX\Screenshots\2019-07\2019-07-30_15-09-31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1"/>
          <a:stretch/>
        </p:blipFill>
        <p:spPr bwMode="auto">
          <a:xfrm>
            <a:off x="395536" y="1560043"/>
            <a:ext cx="3815507" cy="291392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 descr="C:\Users\ZIYAN\Documents\ShareX\Screenshots\2019-07\bakso_2019-07-30_15-09-38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958" y="1573139"/>
            <a:ext cx="3644125" cy="291392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6557" y="851217"/>
            <a:ext cx="3804486" cy="576064"/>
          </a:xfrm>
        </p:spPr>
        <p:txBody>
          <a:bodyPr/>
          <a:lstStyle/>
          <a:p>
            <a:r>
              <a:rPr lang="en-US" altLang="ko-KR" sz="2500" dirty="0" smtClean="0"/>
              <a:t>Data </a:t>
            </a:r>
            <a:r>
              <a:rPr lang="en-US" altLang="ko-KR" sz="2500" dirty="0" err="1" smtClean="0"/>
              <a:t>Berhasil</a:t>
            </a:r>
            <a:r>
              <a:rPr lang="en-US" altLang="ko-KR" sz="2500" dirty="0" smtClean="0"/>
              <a:t> </a:t>
            </a:r>
            <a:r>
              <a:rPr lang="en-US" altLang="ko-KR" sz="2500" dirty="0" err="1" smtClean="0"/>
              <a:t>Tersimpan</a:t>
            </a:r>
            <a:endParaRPr lang="ko-KR" altLang="en-US" sz="25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572000" y="851217"/>
            <a:ext cx="0" cy="40069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932958" y="851217"/>
            <a:ext cx="3804486" cy="576064"/>
          </a:xfrm>
        </p:spPr>
        <p:txBody>
          <a:bodyPr/>
          <a:lstStyle/>
          <a:p>
            <a:r>
              <a:rPr lang="en-US" altLang="ko-KR" sz="2500" dirty="0" err="1" smtClean="0"/>
              <a:t>Tersimpan</a:t>
            </a:r>
            <a:r>
              <a:rPr lang="en-US" altLang="ko-KR" sz="2500" dirty="0" smtClean="0"/>
              <a:t> </a:t>
            </a:r>
            <a:r>
              <a:rPr lang="en-US" altLang="ko-KR" sz="2500" dirty="0" err="1"/>
              <a:t>K</a:t>
            </a:r>
            <a:r>
              <a:rPr lang="en-US" altLang="ko-KR" sz="2500" dirty="0" err="1" smtClean="0"/>
              <a:t>e</a:t>
            </a:r>
            <a:r>
              <a:rPr lang="en-US" altLang="ko-KR" sz="2500" dirty="0" smtClean="0"/>
              <a:t> Database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10276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Form </a:t>
            </a:r>
            <a:r>
              <a:rPr lang="en-US" altLang="ko-KR" dirty="0" err="1" smtClean="0"/>
              <a:t>Pengaturan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Laporan</a:t>
            </a:r>
            <a:endParaRPr lang="ko-KR" altLang="en-US" dirty="0"/>
          </a:p>
        </p:txBody>
      </p:sp>
      <p:pic>
        <p:nvPicPr>
          <p:cNvPr id="4" name="Picture 3" descr="C:\Users\ZIYAN\Documents\ShareX\Screenshots\2019-07\bakso_2019-07-30_15-23-37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3" r="22306" b="1644"/>
          <a:stretch/>
        </p:blipFill>
        <p:spPr bwMode="auto">
          <a:xfrm>
            <a:off x="5652120" y="1427281"/>
            <a:ext cx="2592288" cy="358318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C:\Users\ZIYAN\Documents\ShareX\Screenshots\2019-07\bakso_2019-07-30_15-23-49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57" y="1560043"/>
            <a:ext cx="3804486" cy="304215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6557" y="851217"/>
            <a:ext cx="3804486" cy="576064"/>
          </a:xfrm>
        </p:spPr>
        <p:txBody>
          <a:bodyPr/>
          <a:lstStyle/>
          <a:p>
            <a:r>
              <a:rPr lang="en-US" altLang="ko-KR" sz="2500" dirty="0" smtClean="0"/>
              <a:t>Data </a:t>
            </a:r>
            <a:r>
              <a:rPr lang="en-US" altLang="ko-KR" sz="2500" dirty="0" err="1" smtClean="0"/>
              <a:t>Berhasil</a:t>
            </a:r>
            <a:r>
              <a:rPr lang="en-US" altLang="ko-KR" sz="2500" dirty="0" smtClean="0"/>
              <a:t> </a:t>
            </a:r>
            <a:r>
              <a:rPr lang="en-US" altLang="ko-KR" sz="2500" dirty="0" err="1" smtClean="0"/>
              <a:t>Tersimpan</a:t>
            </a:r>
            <a:endParaRPr lang="ko-KR" altLang="en-US" sz="25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0" y="851217"/>
            <a:ext cx="0" cy="40069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932958" y="851217"/>
            <a:ext cx="3804486" cy="576064"/>
          </a:xfrm>
        </p:spPr>
        <p:txBody>
          <a:bodyPr/>
          <a:lstStyle/>
          <a:p>
            <a:r>
              <a:rPr lang="en-US" altLang="ko-KR" sz="2500" dirty="0" err="1" smtClean="0"/>
              <a:t>Tersimpan</a:t>
            </a:r>
            <a:r>
              <a:rPr lang="en-US" altLang="ko-KR" sz="2500" dirty="0" smtClean="0"/>
              <a:t> </a:t>
            </a:r>
            <a:r>
              <a:rPr lang="en-US" altLang="ko-KR" sz="2500" dirty="0" err="1"/>
              <a:t>K</a:t>
            </a:r>
            <a:r>
              <a:rPr lang="en-US" altLang="ko-KR" sz="2500" dirty="0" err="1" smtClean="0"/>
              <a:t>e</a:t>
            </a:r>
            <a:r>
              <a:rPr lang="en-US" altLang="ko-KR" sz="2500" dirty="0" smtClean="0"/>
              <a:t> Database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426988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Form </a:t>
            </a:r>
            <a:r>
              <a:rPr lang="en-US" altLang="ko-KR" dirty="0" err="1" smtClean="0"/>
              <a:t>Transaksi</a:t>
            </a:r>
            <a:endParaRPr lang="ko-KR" alt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406558" y="1560044"/>
            <a:ext cx="3668433" cy="2935024"/>
          </a:xfrm>
          <a:prstGeom prst="rect">
            <a:avLst/>
          </a:prstGeom>
        </p:spPr>
      </p:pic>
      <p:sp>
        <p:nvSpPr>
          <p:cNvPr id="8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6557" y="851217"/>
            <a:ext cx="3804486" cy="576064"/>
          </a:xfrm>
        </p:spPr>
        <p:txBody>
          <a:bodyPr/>
          <a:lstStyle/>
          <a:p>
            <a:r>
              <a:rPr lang="en-US" altLang="ko-KR" sz="2500" dirty="0" smtClean="0"/>
              <a:t>Input Data </a:t>
            </a:r>
            <a:r>
              <a:rPr lang="en-US" altLang="ko-KR" sz="2500" dirty="0" err="1" smtClean="0"/>
              <a:t>Pesanan</a:t>
            </a:r>
            <a:endParaRPr lang="ko-KR" altLang="en-US" sz="25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572000" y="851217"/>
            <a:ext cx="0" cy="40069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932958" y="851217"/>
            <a:ext cx="3804486" cy="576064"/>
          </a:xfrm>
        </p:spPr>
        <p:txBody>
          <a:bodyPr/>
          <a:lstStyle/>
          <a:p>
            <a:r>
              <a:rPr lang="en-US" altLang="ko-KR" sz="2500" dirty="0" err="1" smtClean="0"/>
              <a:t>Tersimpan</a:t>
            </a:r>
            <a:r>
              <a:rPr lang="en-US" altLang="ko-KR" sz="2500" dirty="0" smtClean="0"/>
              <a:t> </a:t>
            </a:r>
            <a:r>
              <a:rPr lang="en-US" altLang="ko-KR" sz="2500" dirty="0" err="1"/>
              <a:t>K</a:t>
            </a:r>
            <a:r>
              <a:rPr lang="en-US" altLang="ko-KR" sz="2500" dirty="0" err="1" smtClean="0"/>
              <a:t>e</a:t>
            </a:r>
            <a:r>
              <a:rPr lang="en-US" altLang="ko-KR" sz="2500" dirty="0" smtClean="0"/>
              <a:t> Database</a:t>
            </a:r>
            <a:endParaRPr lang="ko-KR" altLang="en-US" sz="2500" dirty="0"/>
          </a:p>
        </p:txBody>
      </p:sp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5057958" y="1579491"/>
            <a:ext cx="3644125" cy="291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1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Form Bayar</a:t>
            </a:r>
            <a:endParaRPr lang="ko-KR" altLang="en-US" dirty="0"/>
          </a:p>
        </p:txBody>
      </p:sp>
      <p:pic>
        <p:nvPicPr>
          <p:cNvPr id="7" name="Picture 6" descr="C:\Users\ZIYAN\Documents\ShareX\Screenshots\2019-07\2019-07-31_13-04-55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1"/>
          <a:stretch/>
        </p:blipFill>
        <p:spPr bwMode="auto">
          <a:xfrm>
            <a:off x="406558" y="1552936"/>
            <a:ext cx="3852012" cy="294213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C:\Users\ZIYAN\Documents\ShareX\Screenshots\2019-07\bakso_2019-07-31_13-05-40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8" r="60113" b="6383"/>
          <a:stretch/>
        </p:blipFill>
        <p:spPr bwMode="auto">
          <a:xfrm>
            <a:off x="5987476" y="1371600"/>
            <a:ext cx="1695450" cy="37719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06557" y="851217"/>
            <a:ext cx="3804486" cy="576064"/>
          </a:xfrm>
        </p:spPr>
        <p:txBody>
          <a:bodyPr/>
          <a:lstStyle/>
          <a:p>
            <a:r>
              <a:rPr lang="en-US" altLang="ko-KR" sz="2500" dirty="0" smtClean="0"/>
              <a:t>Input </a:t>
            </a:r>
            <a:r>
              <a:rPr lang="en-US" altLang="ko-KR" sz="2500" dirty="0" err="1" smtClean="0"/>
              <a:t>Uang</a:t>
            </a:r>
            <a:r>
              <a:rPr lang="en-US" altLang="ko-KR" sz="2500" dirty="0" smtClean="0"/>
              <a:t> </a:t>
            </a:r>
            <a:r>
              <a:rPr lang="en-US" altLang="ko-KR" sz="2500" dirty="0" err="1" smtClean="0"/>
              <a:t>Pembayaran</a:t>
            </a:r>
            <a:endParaRPr lang="ko-KR" altLang="en-US" sz="25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00" y="851217"/>
            <a:ext cx="0" cy="40069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932958" y="851217"/>
            <a:ext cx="3804486" cy="576064"/>
          </a:xfrm>
        </p:spPr>
        <p:txBody>
          <a:bodyPr/>
          <a:lstStyle/>
          <a:p>
            <a:r>
              <a:rPr lang="en-US" altLang="ko-KR" sz="2500" dirty="0" err="1" smtClean="0"/>
              <a:t>Tampilan</a:t>
            </a:r>
            <a:r>
              <a:rPr lang="en-US" altLang="ko-KR" sz="2500" dirty="0" smtClean="0"/>
              <a:t> Nota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233472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153958"/>
            <a:ext cx="8784976" cy="576064"/>
          </a:xfrm>
        </p:spPr>
        <p:txBody>
          <a:bodyPr/>
          <a:lstStyle/>
          <a:p>
            <a:r>
              <a:rPr lang="en-US" altLang="ko-KR" sz="4400" dirty="0" err="1" smtClean="0"/>
              <a:t>Penutu</a:t>
            </a:r>
            <a:r>
              <a:rPr lang="en-US" altLang="ko-KR" sz="4400" dirty="0" err="1"/>
              <a:t>p</a:t>
            </a:r>
            <a:endParaRPr lang="ko-KR" altLang="en-US" sz="4400" dirty="0"/>
          </a:p>
        </p:txBody>
      </p:sp>
      <p:sp>
        <p:nvSpPr>
          <p:cNvPr id="55" name="TextBox 54"/>
          <p:cNvSpPr txBox="1"/>
          <p:nvPr/>
        </p:nvSpPr>
        <p:spPr>
          <a:xfrm>
            <a:off x="1043608" y="1763398"/>
            <a:ext cx="324036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Aplikasi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Sistem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Penjualan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Bakso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Cinta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dapat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memberikan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kemudahan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melakukan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transaksi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karena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dapat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mencatat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pesanan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menghitung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total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harga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pesanan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secara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otomat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serta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dapat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membuat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nota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mudah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sebagai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bukti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transaksi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43608" y="3528833"/>
            <a:ext cx="3240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Pembuatan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laporan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penjualan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dibuat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per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bulan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menjadi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mudah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karena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hanya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tinggal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mencetak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tanpa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perlu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mencatat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ulang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laporan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transaksi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429610" y="1741081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Oval 67"/>
          <p:cNvSpPr/>
          <p:nvPr/>
        </p:nvSpPr>
        <p:spPr>
          <a:xfrm>
            <a:off x="429610" y="3521557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397985" y="1799097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97981" y="3579573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9610" y="1059582"/>
            <a:ext cx="3854358" cy="576064"/>
          </a:xfrm>
        </p:spPr>
        <p:txBody>
          <a:bodyPr/>
          <a:lstStyle/>
          <a:p>
            <a:r>
              <a:rPr lang="en-US" altLang="ko-KR" sz="2500" dirty="0" err="1" smtClean="0"/>
              <a:t>Simpulan</a:t>
            </a:r>
            <a:endParaRPr lang="ko-KR" altLang="en-US" sz="25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00" y="851217"/>
            <a:ext cx="0" cy="40069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5409999" y="1812446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Dapat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dikembangkan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persediaan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stok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barang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atau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gudang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425600" y="2566270"/>
            <a:ext cx="3240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Membuat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laporan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laba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rugi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bahkan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membuat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neraca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perkembangan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usaha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Bakso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Cinta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.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4790687" y="1796858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Oval 109"/>
          <p:cNvSpPr/>
          <p:nvPr/>
        </p:nvSpPr>
        <p:spPr>
          <a:xfrm>
            <a:off x="4806292" y="2558994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4759062" y="1854874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774663" y="2617010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64368" y="1059582"/>
            <a:ext cx="3624056" cy="576064"/>
          </a:xfrm>
        </p:spPr>
        <p:txBody>
          <a:bodyPr/>
          <a:lstStyle/>
          <a:p>
            <a:r>
              <a:rPr lang="en-US" altLang="ko-KR" sz="2500" dirty="0" smtClean="0"/>
              <a:t>Saran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91471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363838"/>
            <a:ext cx="9144000" cy="1440160"/>
          </a:xfrm>
        </p:spPr>
        <p:txBody>
          <a:bodyPr/>
          <a:lstStyle/>
          <a:p>
            <a:r>
              <a:rPr lang="en-US" altLang="ko-KR" sz="4000" dirty="0" err="1" smtClean="0"/>
              <a:t>Terima</a:t>
            </a:r>
            <a:r>
              <a:rPr lang="en-US" altLang="ko-KR" sz="4000" dirty="0" smtClean="0"/>
              <a:t> </a:t>
            </a:r>
            <a:r>
              <a:rPr lang="en-US" altLang="ko-KR" sz="4000" dirty="0" err="1" smtClean="0"/>
              <a:t>Kasih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153958"/>
            <a:ext cx="8784976" cy="576064"/>
          </a:xfrm>
        </p:spPr>
        <p:txBody>
          <a:bodyPr/>
          <a:lstStyle/>
          <a:p>
            <a:r>
              <a:rPr lang="en-US" altLang="ko-KR" sz="4400" dirty="0" err="1" smtClean="0"/>
              <a:t>Masalah</a:t>
            </a:r>
            <a:r>
              <a:rPr lang="en-US" altLang="ko-KR" sz="4400" dirty="0" smtClean="0"/>
              <a:t> </a:t>
            </a:r>
            <a:r>
              <a:rPr lang="en-US" altLang="ko-KR" sz="4400" dirty="0" err="1" smtClean="0"/>
              <a:t>dan</a:t>
            </a:r>
            <a:r>
              <a:rPr lang="en-US" altLang="ko-KR" sz="4400" dirty="0" smtClean="0"/>
              <a:t> </a:t>
            </a:r>
            <a:r>
              <a:rPr lang="en-US" altLang="ko-KR" sz="4400" dirty="0" err="1" smtClean="0"/>
              <a:t>Batasan</a:t>
            </a:r>
            <a:r>
              <a:rPr lang="en-US" altLang="ko-KR" sz="4400" dirty="0" smtClean="0"/>
              <a:t> </a:t>
            </a:r>
            <a:r>
              <a:rPr lang="en-US" altLang="ko-KR" sz="4400" dirty="0" err="1" smtClean="0"/>
              <a:t>Masalah</a:t>
            </a:r>
            <a:endParaRPr lang="ko-KR" altLang="en-US" sz="4400" dirty="0"/>
          </a:p>
        </p:txBody>
      </p:sp>
      <p:sp>
        <p:nvSpPr>
          <p:cNvPr id="55" name="TextBox 54"/>
          <p:cNvSpPr txBox="1"/>
          <p:nvPr/>
        </p:nvSpPr>
        <p:spPr>
          <a:xfrm>
            <a:off x="1043608" y="1993839"/>
            <a:ext cx="3240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Transaksi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penghitungan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pembeliannya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belum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menggunakan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komputer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043608" y="2840618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bg1"/>
                </a:solidFill>
                <a:cs typeface="Arial" pitchFamily="34" charset="0"/>
              </a:rPr>
              <a:t>P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embuatan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nota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pembeli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dibuat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metode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tulis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tangan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43608" y="3704714"/>
            <a:ext cx="3240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Pembuatan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laporan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transaksi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keuangan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dibuat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metode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tulis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tangan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429610" y="3682862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70000"/>
                </a:schemeClr>
              </a:gs>
              <a:gs pos="100000">
                <a:schemeClr val="accent2">
                  <a:lumMod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Oval 66"/>
          <p:cNvSpPr/>
          <p:nvPr/>
        </p:nvSpPr>
        <p:spPr>
          <a:xfrm>
            <a:off x="429610" y="1971522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Oval 67"/>
          <p:cNvSpPr/>
          <p:nvPr/>
        </p:nvSpPr>
        <p:spPr>
          <a:xfrm>
            <a:off x="429610" y="2833342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397985" y="2029538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97981" y="2891358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7977" y="3740878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9610" y="1059582"/>
            <a:ext cx="3854358" cy="576064"/>
          </a:xfrm>
        </p:spPr>
        <p:txBody>
          <a:bodyPr/>
          <a:lstStyle/>
          <a:p>
            <a:r>
              <a:rPr lang="en-US" altLang="ko-KR" sz="2500" dirty="0" err="1" smtClean="0"/>
              <a:t>Masalah</a:t>
            </a:r>
            <a:endParaRPr lang="ko-KR" altLang="en-US" sz="25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427984" y="882031"/>
            <a:ext cx="0" cy="40069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5409999" y="1992696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Status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mengakses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aplikasi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ini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hanya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untuk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Kasir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Admin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409999" y="2840618"/>
            <a:ext cx="3240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Pembeli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mendapatkan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bukti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transaksi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dari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pembelian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makanan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minuman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409999" y="3704714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Laporan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secara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berkala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dilakukan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per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bulan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4790695" y="3740878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70000"/>
                </a:schemeClr>
              </a:gs>
              <a:gs pos="100000">
                <a:schemeClr val="accent2">
                  <a:lumMod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Oval 108"/>
          <p:cNvSpPr/>
          <p:nvPr/>
        </p:nvSpPr>
        <p:spPr>
          <a:xfrm>
            <a:off x="4790687" y="1977108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Oval 109"/>
          <p:cNvSpPr/>
          <p:nvPr/>
        </p:nvSpPr>
        <p:spPr>
          <a:xfrm>
            <a:off x="4790691" y="2833342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4759062" y="2035124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759062" y="2891358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759062" y="3798894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64368" y="1059582"/>
            <a:ext cx="3624056" cy="576064"/>
          </a:xfrm>
        </p:spPr>
        <p:txBody>
          <a:bodyPr/>
          <a:lstStyle/>
          <a:p>
            <a:r>
              <a:rPr lang="en-US" altLang="ko-KR" sz="2500" dirty="0" err="1" smtClean="0"/>
              <a:t>Batasan</a:t>
            </a:r>
            <a:r>
              <a:rPr lang="en-US" altLang="ko-KR" sz="2500" dirty="0" smtClean="0"/>
              <a:t> </a:t>
            </a:r>
            <a:r>
              <a:rPr lang="en-US" altLang="ko-KR" sz="2500" dirty="0" err="1" smtClean="0"/>
              <a:t>Masalah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148868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Tujuan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Penelitian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12826" y="1347614"/>
            <a:ext cx="40223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 err="1" smtClean="0">
                <a:solidFill>
                  <a:schemeClr val="bg1"/>
                </a:solidFill>
                <a:cs typeface="Arial" pitchFamily="34" charset="0"/>
              </a:rPr>
              <a:t>Mengubah</a:t>
            </a:r>
            <a:r>
              <a:rPr lang="en-US" altLang="ko-KR" sz="21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100" dirty="0" err="1" smtClean="0">
                <a:solidFill>
                  <a:schemeClr val="bg1"/>
                </a:solidFill>
                <a:cs typeface="Arial" pitchFamily="34" charset="0"/>
              </a:rPr>
              <a:t>sistem</a:t>
            </a:r>
            <a:r>
              <a:rPr lang="en-US" altLang="ko-KR" sz="21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100" dirty="0" err="1" smtClean="0">
                <a:solidFill>
                  <a:schemeClr val="bg1"/>
                </a:solidFill>
                <a:cs typeface="Arial" pitchFamily="34" charset="0"/>
              </a:rPr>
              <a:t>transaksi</a:t>
            </a:r>
            <a:r>
              <a:rPr lang="en-US" altLang="ko-KR" sz="21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100" dirty="0" err="1" smtClean="0">
                <a:solidFill>
                  <a:schemeClr val="bg1"/>
                </a:solidFill>
                <a:cs typeface="Arial" pitchFamily="34" charset="0"/>
              </a:rPr>
              <a:t>dan</a:t>
            </a:r>
            <a:r>
              <a:rPr lang="en-US" altLang="ko-KR" sz="21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100" dirty="0" err="1" smtClean="0">
                <a:solidFill>
                  <a:schemeClr val="bg1"/>
                </a:solidFill>
                <a:cs typeface="Arial" pitchFamily="34" charset="0"/>
              </a:rPr>
              <a:t>pembuatan</a:t>
            </a:r>
            <a:r>
              <a:rPr lang="en-US" altLang="ko-KR" sz="2100" dirty="0" smtClean="0">
                <a:solidFill>
                  <a:schemeClr val="bg1"/>
                </a:solidFill>
                <a:cs typeface="Arial" pitchFamily="34" charset="0"/>
              </a:rPr>
              <a:t> nota yang </a:t>
            </a:r>
            <a:r>
              <a:rPr lang="en-US" altLang="ko-KR" sz="2100" dirty="0" err="1" smtClean="0">
                <a:solidFill>
                  <a:schemeClr val="bg1"/>
                </a:solidFill>
                <a:cs typeface="Arial" pitchFamily="34" charset="0"/>
              </a:rPr>
              <a:t>dilakukan</a:t>
            </a:r>
            <a:r>
              <a:rPr lang="en-US" altLang="ko-KR" sz="21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100" dirty="0" err="1" smtClean="0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21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100" dirty="0" err="1" smtClean="0">
                <a:solidFill>
                  <a:schemeClr val="bg1"/>
                </a:solidFill>
                <a:cs typeface="Arial" pitchFamily="34" charset="0"/>
              </a:rPr>
              <a:t>tulis</a:t>
            </a:r>
            <a:r>
              <a:rPr lang="en-US" altLang="ko-KR" sz="21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100" dirty="0" err="1" smtClean="0">
                <a:solidFill>
                  <a:schemeClr val="bg1"/>
                </a:solidFill>
                <a:cs typeface="Arial" pitchFamily="34" charset="0"/>
              </a:rPr>
              <a:t>tangan</a:t>
            </a:r>
            <a:r>
              <a:rPr lang="en-US" altLang="ko-KR" sz="21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100" dirty="0" err="1" smtClean="0">
                <a:solidFill>
                  <a:schemeClr val="bg1"/>
                </a:solidFill>
                <a:cs typeface="Arial" pitchFamily="34" charset="0"/>
              </a:rPr>
              <a:t>menjadi</a:t>
            </a:r>
            <a:r>
              <a:rPr lang="en-US" altLang="ko-KR" sz="21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100" dirty="0" err="1" smtClean="0">
                <a:solidFill>
                  <a:schemeClr val="bg1"/>
                </a:solidFill>
                <a:cs typeface="Arial" pitchFamily="34" charset="0"/>
              </a:rPr>
              <a:t>menggunakan</a:t>
            </a:r>
            <a:r>
              <a:rPr lang="en-US" altLang="ko-KR" sz="21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100" dirty="0" err="1" smtClean="0">
                <a:solidFill>
                  <a:schemeClr val="bg1"/>
                </a:solidFill>
                <a:cs typeface="Arial" pitchFamily="34" charset="0"/>
              </a:rPr>
              <a:t>komputer</a:t>
            </a:r>
            <a:endParaRPr lang="ko-KR" altLang="en-US" sz="21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12826" y="2885806"/>
            <a:ext cx="4138530" cy="863358"/>
            <a:chOff x="803640" y="3362835"/>
            <a:chExt cx="2059657" cy="863358"/>
          </a:xfrm>
        </p:grpSpPr>
        <p:sp>
          <p:nvSpPr>
            <p:cNvPr id="9" name="TextBox 8"/>
            <p:cNvSpPr txBox="1"/>
            <p:nvPr/>
          </p:nvSpPr>
          <p:spPr>
            <a:xfrm>
              <a:off x="803640" y="3487529"/>
              <a:ext cx="205965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100" dirty="0" err="1" smtClean="0">
                  <a:solidFill>
                    <a:schemeClr val="bg1"/>
                  </a:solidFill>
                  <a:cs typeface="Arial" pitchFamily="34" charset="0"/>
                </a:rPr>
                <a:t>Mempermudah</a:t>
              </a:r>
              <a:r>
                <a:rPr lang="en-US" altLang="ko-KR" sz="21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100" dirty="0" err="1" smtClean="0">
                  <a:solidFill>
                    <a:schemeClr val="bg1"/>
                  </a:solidFill>
                  <a:cs typeface="Arial" pitchFamily="34" charset="0"/>
                </a:rPr>
                <a:t>pelaporan</a:t>
              </a:r>
              <a:r>
                <a:rPr lang="en-US" altLang="ko-KR" sz="21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100" dirty="0" err="1" smtClean="0">
                  <a:solidFill>
                    <a:schemeClr val="bg1"/>
                  </a:solidFill>
                  <a:cs typeface="Arial" pitchFamily="34" charset="0"/>
                </a:rPr>
                <a:t>penjualan</a:t>
              </a:r>
              <a:r>
                <a:rPr lang="en-US" altLang="ko-KR" sz="21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100" dirty="0" err="1" smtClean="0">
                  <a:solidFill>
                    <a:schemeClr val="bg1"/>
                  </a:solidFill>
                  <a:cs typeface="Arial" pitchFamily="34" charset="0"/>
                </a:rPr>
                <a:t>berkala</a:t>
              </a:r>
              <a:r>
                <a:rPr lang="en-US" altLang="ko-KR" sz="21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100" dirty="0" err="1" smtClean="0">
                  <a:solidFill>
                    <a:schemeClr val="bg1"/>
                  </a:solidFill>
                  <a:cs typeface="Arial" pitchFamily="34" charset="0"/>
                </a:rPr>
                <a:t>setiap</a:t>
              </a:r>
              <a:r>
                <a:rPr lang="en-US" altLang="ko-KR" sz="21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100" dirty="0" err="1" smtClean="0">
                  <a:solidFill>
                    <a:schemeClr val="bg1"/>
                  </a:solidFill>
                  <a:cs typeface="Arial" pitchFamily="34" charset="0"/>
                </a:rPr>
                <a:t>bulan</a:t>
              </a:r>
              <a:endParaRPr lang="ko-KR" altLang="en-US" sz="21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8" name="Oval 17"/>
          <p:cNvSpPr/>
          <p:nvPr/>
        </p:nvSpPr>
        <p:spPr>
          <a:xfrm>
            <a:off x="1998828" y="1347614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val 18"/>
          <p:cNvSpPr/>
          <p:nvPr/>
        </p:nvSpPr>
        <p:spPr>
          <a:xfrm>
            <a:off x="1998832" y="3137150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967203" y="1405630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67203" y="3195166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58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153958"/>
            <a:ext cx="8784976" cy="576064"/>
          </a:xfrm>
        </p:spPr>
        <p:txBody>
          <a:bodyPr/>
          <a:lstStyle/>
          <a:p>
            <a:r>
              <a:rPr lang="en-US" altLang="ko-KR" sz="4200" dirty="0" err="1" smtClean="0"/>
              <a:t>Analisa</a:t>
            </a:r>
            <a:r>
              <a:rPr lang="en-US" altLang="ko-KR" sz="4200" dirty="0" smtClean="0"/>
              <a:t> </a:t>
            </a:r>
            <a:r>
              <a:rPr lang="en-US" altLang="ko-KR" sz="4200" dirty="0" err="1" smtClean="0"/>
              <a:t>dan</a:t>
            </a:r>
            <a:r>
              <a:rPr lang="en-US" altLang="ko-KR" sz="4200" dirty="0" smtClean="0"/>
              <a:t> </a:t>
            </a:r>
            <a:r>
              <a:rPr lang="en-US" altLang="ko-KR" sz="4200" dirty="0" err="1" smtClean="0"/>
              <a:t>Pembahasan</a:t>
            </a:r>
            <a:r>
              <a:rPr lang="en-US" altLang="ko-KR" sz="4200" dirty="0" smtClean="0"/>
              <a:t> </a:t>
            </a:r>
            <a:r>
              <a:rPr lang="en-US" altLang="ko-KR" sz="4200" dirty="0" err="1" smtClean="0"/>
              <a:t>Masalah</a:t>
            </a:r>
            <a:endParaRPr lang="ko-KR" altLang="en-US" sz="4200" dirty="0"/>
          </a:p>
        </p:txBody>
      </p:sp>
      <p:sp>
        <p:nvSpPr>
          <p:cNvPr id="7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29610" y="1059582"/>
            <a:ext cx="3854358" cy="576064"/>
          </a:xfrm>
        </p:spPr>
        <p:txBody>
          <a:bodyPr/>
          <a:lstStyle/>
          <a:p>
            <a:r>
              <a:rPr lang="en-US" altLang="ko-KR" sz="2500" dirty="0" err="1" smtClean="0"/>
              <a:t>Analisa</a:t>
            </a:r>
            <a:r>
              <a:rPr lang="en-US" altLang="ko-KR" sz="2500" dirty="0" smtClean="0"/>
              <a:t> </a:t>
            </a:r>
            <a:r>
              <a:rPr lang="en-US" altLang="ko-KR" sz="2500" dirty="0" err="1" smtClean="0"/>
              <a:t>Masalah</a:t>
            </a:r>
            <a:endParaRPr lang="ko-KR" altLang="en-US" sz="25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427984" y="882031"/>
            <a:ext cx="0" cy="400691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5409999" y="1992696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Tidak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menghemat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waktu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melakukan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transaksi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409999" y="2840618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Memakan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waktu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lebih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lama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membuat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laporan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409999" y="3704714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Memungkinkan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terjadi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kesalahan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perhitungan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dalam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pembuatan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laporan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4790695" y="3740878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70000"/>
                </a:schemeClr>
              </a:gs>
              <a:gs pos="100000">
                <a:schemeClr val="accent2">
                  <a:lumMod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Oval 108"/>
          <p:cNvSpPr/>
          <p:nvPr/>
        </p:nvSpPr>
        <p:spPr>
          <a:xfrm>
            <a:off x="4790687" y="1977108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Oval 109"/>
          <p:cNvSpPr/>
          <p:nvPr/>
        </p:nvSpPr>
        <p:spPr>
          <a:xfrm>
            <a:off x="4790691" y="2833342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4759062" y="2035124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759062" y="2891358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759062" y="3798894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64368" y="1059582"/>
            <a:ext cx="3624056" cy="576064"/>
          </a:xfrm>
        </p:spPr>
        <p:txBody>
          <a:bodyPr/>
          <a:lstStyle/>
          <a:p>
            <a:r>
              <a:rPr lang="en-US" altLang="ko-KR" sz="2500" dirty="0" err="1" smtClean="0"/>
              <a:t>Akibat</a:t>
            </a:r>
            <a:r>
              <a:rPr lang="en-US" altLang="ko-KR" sz="2500" dirty="0" smtClean="0"/>
              <a:t> </a:t>
            </a:r>
            <a:r>
              <a:rPr lang="en-US" altLang="ko-KR" sz="2500" dirty="0" err="1" smtClean="0"/>
              <a:t>Masalah</a:t>
            </a:r>
            <a:endParaRPr lang="ko-KR" altLang="en-US" sz="2500" dirty="0"/>
          </a:p>
        </p:txBody>
      </p:sp>
      <p:sp>
        <p:nvSpPr>
          <p:cNvPr id="24" name="TextBox 23"/>
          <p:cNvSpPr txBox="1"/>
          <p:nvPr/>
        </p:nvSpPr>
        <p:spPr>
          <a:xfrm>
            <a:off x="1017002" y="1965206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Proses </a:t>
            </a:r>
            <a:r>
              <a:rPr lang="en-GB" sz="1400" dirty="0" err="1" smtClean="0">
                <a:solidFill>
                  <a:schemeClr val="bg1"/>
                </a:solidFill>
              </a:rPr>
              <a:t>transaksi</a:t>
            </a:r>
            <a:r>
              <a:rPr lang="en-GB" sz="1400" dirty="0" smtClean="0">
                <a:solidFill>
                  <a:schemeClr val="bg1"/>
                </a:solidFill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</a:rPr>
              <a:t>belum</a:t>
            </a:r>
            <a:r>
              <a:rPr lang="en-GB" sz="1400" dirty="0" smtClean="0">
                <a:solidFill>
                  <a:schemeClr val="bg1"/>
                </a:solidFill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</a:rPr>
              <a:t>menggunakan</a:t>
            </a:r>
            <a:r>
              <a:rPr lang="en-GB" sz="1400" dirty="0" smtClean="0">
                <a:solidFill>
                  <a:schemeClr val="bg1"/>
                </a:solidFill>
              </a:rPr>
              <a:t> </a:t>
            </a:r>
            <a:r>
              <a:rPr lang="en-GB" sz="1400" dirty="0" err="1" smtClean="0">
                <a:solidFill>
                  <a:schemeClr val="bg1"/>
                </a:solidFill>
              </a:rPr>
              <a:t>komputer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17002" y="2833342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Pembuatan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nota yang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dibuat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metode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tulis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tangan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17002" y="3740878"/>
            <a:ext cx="32403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Pembuatan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laporan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yang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dibuat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dengan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metode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tulis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tangan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dipindahkan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ke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buku</a:t>
            </a:r>
            <a:r>
              <a:rPr lang="en-US" altLang="ko-KR" sz="1400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1400" dirty="0" err="1" smtClean="0">
                <a:solidFill>
                  <a:schemeClr val="bg1"/>
                </a:solidFill>
                <a:cs typeface="Arial" pitchFamily="34" charset="0"/>
              </a:rPr>
              <a:t>besar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403004" y="3740878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70000"/>
                </a:schemeClr>
              </a:gs>
              <a:gs pos="100000">
                <a:schemeClr val="accent2">
                  <a:lumMod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Oval 27"/>
          <p:cNvSpPr/>
          <p:nvPr/>
        </p:nvSpPr>
        <p:spPr>
          <a:xfrm>
            <a:off x="394572" y="1971203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Oval 28"/>
          <p:cNvSpPr/>
          <p:nvPr/>
        </p:nvSpPr>
        <p:spPr>
          <a:xfrm>
            <a:off x="403004" y="2837212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62947" y="2029219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71375" y="2895228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71371" y="3798894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72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Perancangan</a:t>
            </a:r>
            <a:endParaRPr lang="ko-KR" alt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2638760" y="915027"/>
            <a:ext cx="4138530" cy="678692"/>
            <a:chOff x="803640" y="3362835"/>
            <a:chExt cx="2059657" cy="678692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Menggambarkan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sistem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yang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sedang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berjalan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saat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ini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membuat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sistem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baru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untuk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kedepannya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Flow of Document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638122" y="1701547"/>
            <a:ext cx="4138530" cy="678692"/>
            <a:chOff x="803640" y="3362835"/>
            <a:chExt cx="2059657" cy="678692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Menggambarkan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alir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jalannya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sebuah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program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dengan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simbol-simbol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tertentu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Flowchart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638122" y="2546678"/>
            <a:ext cx="4138530" cy="494026"/>
            <a:chOff x="803640" y="3362835"/>
            <a:chExt cx="2059657" cy="494026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Menggambarkan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rancangan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proses-proses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pada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sistem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Data Flow Diagram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638122" y="3229072"/>
            <a:ext cx="4138530" cy="678692"/>
            <a:chOff x="803640" y="3362835"/>
            <a:chExt cx="2059657" cy="678692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Menggambarkan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model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pada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objek-objek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dalam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basis data yang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memiliki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hubungan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antar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relasi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Entity Relationship Diagram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5" name="Oval 34"/>
          <p:cNvSpPr/>
          <p:nvPr/>
        </p:nvSpPr>
        <p:spPr>
          <a:xfrm>
            <a:off x="2033292" y="2558905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70000"/>
                </a:schemeClr>
              </a:gs>
              <a:gs pos="100000">
                <a:schemeClr val="accent2">
                  <a:lumMod val="7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val 35"/>
          <p:cNvSpPr/>
          <p:nvPr/>
        </p:nvSpPr>
        <p:spPr>
          <a:xfrm>
            <a:off x="2024762" y="1012230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50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val 36"/>
          <p:cNvSpPr/>
          <p:nvPr/>
        </p:nvSpPr>
        <p:spPr>
          <a:xfrm>
            <a:off x="2033292" y="1771375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</a:schemeClr>
              </a:gs>
              <a:gs pos="100000">
                <a:schemeClr val="accent2">
                  <a:lumMod val="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val 37"/>
          <p:cNvSpPr/>
          <p:nvPr/>
        </p:nvSpPr>
        <p:spPr>
          <a:xfrm>
            <a:off x="2033292" y="4087034"/>
            <a:ext cx="485364" cy="4853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9" name="Group 38"/>
          <p:cNvGrpSpPr/>
          <p:nvPr/>
        </p:nvGrpSpPr>
        <p:grpSpPr>
          <a:xfrm>
            <a:off x="2638122" y="4016277"/>
            <a:ext cx="4138530" cy="678692"/>
            <a:chOff x="803640" y="3362835"/>
            <a:chExt cx="2059657" cy="678692"/>
          </a:xfrm>
        </p:grpSpPr>
        <p:sp>
          <p:nvSpPr>
            <p:cNvPr id="40" name="TextBox 39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Menggambarkan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data-data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dalam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basis data yang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kompleks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menjadi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 smtClean="0">
                  <a:solidFill>
                    <a:schemeClr val="bg1"/>
                  </a:solidFill>
                  <a:cs typeface="Arial" pitchFamily="34" charset="0"/>
                </a:rPr>
                <a:t>bentuk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 yang optimal.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03640" y="3362835"/>
              <a:ext cx="20596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Normalisasi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2" name="Oval 41"/>
          <p:cNvSpPr/>
          <p:nvPr/>
        </p:nvSpPr>
        <p:spPr>
          <a:xfrm>
            <a:off x="2024774" y="3323063"/>
            <a:ext cx="485364" cy="485364"/>
          </a:xfrm>
          <a:prstGeom prst="ellipse">
            <a:avLst/>
          </a:prstGeom>
          <a:gradFill>
            <a:gsLst>
              <a:gs pos="0">
                <a:schemeClr val="accent2">
                  <a:lumMod val="80000"/>
                </a:schemeClr>
              </a:gs>
              <a:gs pos="100000">
                <a:schemeClr val="accent2">
                  <a:lumMod val="8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993137" y="1070246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01663" y="1829391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001659" y="2616921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993137" y="3381079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001651" y="4145051"/>
            <a:ext cx="54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00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860032" y="0"/>
            <a:ext cx="3168352" cy="5143500"/>
          </a:xfrm>
        </p:spPr>
        <p:txBody>
          <a:bodyPr/>
          <a:lstStyle/>
          <a:p>
            <a:r>
              <a:rPr lang="en-US" altLang="ko-KR" sz="4800" dirty="0" smtClean="0"/>
              <a:t>Flow of Document</a:t>
            </a:r>
            <a:endParaRPr lang="en-US" altLang="ko-KR" sz="4800" dirty="0"/>
          </a:p>
        </p:txBody>
      </p:sp>
    </p:spTree>
    <p:extLst>
      <p:ext uri="{BB962C8B-B14F-4D97-AF65-F5344CB8AC3E}">
        <p14:creationId xmlns:p14="http://schemas.microsoft.com/office/powerpoint/2010/main" val="95360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153958"/>
            <a:ext cx="8784976" cy="576064"/>
          </a:xfrm>
        </p:spPr>
        <p:txBody>
          <a:bodyPr/>
          <a:lstStyle/>
          <a:p>
            <a:r>
              <a:rPr lang="en-US" altLang="ko-KR" sz="4200" dirty="0" smtClean="0"/>
              <a:t>Flow of Document</a:t>
            </a:r>
            <a:endParaRPr lang="ko-KR" altLang="en-US" sz="4200" dirty="0"/>
          </a:p>
        </p:txBody>
      </p:sp>
      <p:sp>
        <p:nvSpPr>
          <p:cNvPr id="7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879936" y="1110667"/>
            <a:ext cx="3016360" cy="576064"/>
          </a:xfrm>
        </p:spPr>
        <p:txBody>
          <a:bodyPr/>
          <a:lstStyle/>
          <a:p>
            <a:r>
              <a:rPr lang="en-US" altLang="ko-KR" sz="2500" dirty="0" smtClean="0"/>
              <a:t>Flow of Document </a:t>
            </a:r>
            <a:r>
              <a:rPr lang="en-US" altLang="ko-KR" sz="2500" dirty="0" err="1" smtClean="0"/>
              <a:t>Saat</a:t>
            </a:r>
            <a:r>
              <a:rPr lang="en-US" altLang="ko-KR" sz="2500" dirty="0" smtClean="0"/>
              <a:t> </a:t>
            </a:r>
            <a:r>
              <a:rPr lang="en-US" altLang="ko-KR" sz="2500" dirty="0" err="1" smtClean="0"/>
              <a:t>Ini</a:t>
            </a:r>
            <a:endParaRPr lang="ko-KR" altLang="en-US" sz="25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427984" y="882031"/>
            <a:ext cx="0" cy="412360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950042" y="1059582"/>
            <a:ext cx="3438382" cy="576064"/>
          </a:xfrm>
        </p:spPr>
        <p:txBody>
          <a:bodyPr/>
          <a:lstStyle/>
          <a:p>
            <a:r>
              <a:rPr lang="en-US" altLang="ko-KR" sz="2500" dirty="0" smtClean="0"/>
              <a:t>Flow of Document yang </a:t>
            </a:r>
            <a:r>
              <a:rPr lang="en-US" altLang="ko-KR" sz="2500" dirty="0" err="1" smtClean="0"/>
              <a:t>Diusulkan</a:t>
            </a:r>
            <a:endParaRPr lang="ko-KR" altLang="en-US" sz="2500" dirty="0"/>
          </a:p>
        </p:txBody>
      </p:sp>
      <p:pic>
        <p:nvPicPr>
          <p:cNvPr id="33" name="Picture 32" descr="F:\KKP 23022019\FOD\FOD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93"/>
          <a:stretch/>
        </p:blipFill>
        <p:spPr bwMode="auto">
          <a:xfrm>
            <a:off x="1397941" y="1851670"/>
            <a:ext cx="1980350" cy="31395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 descr="F:\KKP 23022019\FOD\FOD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07"/>
          <a:stretch/>
        </p:blipFill>
        <p:spPr bwMode="auto">
          <a:xfrm>
            <a:off x="5771610" y="1851670"/>
            <a:ext cx="1980920" cy="31539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1569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4112</TotalTime>
  <Words>548</Words>
  <Application>Microsoft Office PowerPoint</Application>
  <PresentationFormat>On-screen Show (16:9)</PresentationFormat>
  <Paragraphs>131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맑은 고딕</vt:lpstr>
      <vt:lpstr>Arial</vt:lpstr>
      <vt:lpstr>Arial Unicode MS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ihsanbasoeky</cp:lastModifiedBy>
  <cp:revision>161</cp:revision>
  <dcterms:created xsi:type="dcterms:W3CDTF">2016-12-05T23:26:54Z</dcterms:created>
  <dcterms:modified xsi:type="dcterms:W3CDTF">2020-08-05T16:20:58Z</dcterms:modified>
</cp:coreProperties>
</file>